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6" r:id="rId2"/>
    <p:sldId id="343" r:id="rId3"/>
    <p:sldId id="345" r:id="rId4"/>
    <p:sldId id="346" r:id="rId5"/>
    <p:sldId id="347" r:id="rId6"/>
    <p:sldId id="350" r:id="rId7"/>
    <p:sldId id="351" r:id="rId8"/>
    <p:sldId id="349" r:id="rId9"/>
    <p:sldId id="353" r:id="rId10"/>
    <p:sldId id="352" r:id="rId11"/>
    <p:sldId id="354" r:id="rId12"/>
    <p:sldId id="320" r:id="rId13"/>
    <p:sldId id="357" r:id="rId14"/>
    <p:sldId id="359" r:id="rId15"/>
    <p:sldId id="358" r:id="rId16"/>
    <p:sldId id="356" r:id="rId17"/>
    <p:sldId id="355" r:id="rId18"/>
    <p:sldId id="361" r:id="rId19"/>
    <p:sldId id="362" r:id="rId20"/>
    <p:sldId id="363" r:id="rId21"/>
    <p:sldId id="364" r:id="rId22"/>
    <p:sldId id="360" r:id="rId23"/>
    <p:sldId id="348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42" r:id="rId32"/>
    <p:sldId id="34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3" autoAdjust="0"/>
    <p:restoredTop sz="86936" autoAdjust="0"/>
  </p:normalViewPr>
  <p:slideViewPr>
    <p:cSldViewPr snapToGrid="0">
      <p:cViewPr varScale="1">
        <p:scale>
          <a:sx n="145" d="100"/>
          <a:sy n="145" d="100"/>
        </p:scale>
        <p:origin x="216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Simplify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04A2AA-3BFE-F043-B714-332EAB5A3F57}">
      <dgm:prSet/>
      <dgm:spPr/>
      <dgm:t>
        <a:bodyPr/>
        <a:lstStyle/>
        <a:p>
          <a:r>
            <a:rPr lang="en-US" dirty="0"/>
            <a:t>Filter dense points</a:t>
          </a:r>
        </a:p>
      </dgm:t>
    </dgm:pt>
    <dgm:pt modelId="{F7FF751D-9043-F04E-B172-51B2AC3B25A7}" type="parTrans" cxnId="{C25689A9-8A3C-C145-915E-BBF720D29618}">
      <dgm:prSet/>
      <dgm:spPr/>
      <dgm:t>
        <a:bodyPr/>
        <a:lstStyle/>
        <a:p>
          <a:endParaRPr lang="en-US"/>
        </a:p>
      </dgm:t>
    </dgm:pt>
    <dgm:pt modelId="{E5CE601D-7753-FE41-B43E-13FFBC3951D0}" type="sibTrans" cxnId="{C25689A9-8A3C-C145-915E-BBF720D29618}">
      <dgm:prSet/>
      <dgm:spPr/>
      <dgm:t>
        <a:bodyPr/>
        <a:lstStyle/>
        <a:p>
          <a:endParaRPr lang="en-US"/>
        </a:p>
      </dgm:t>
    </dgm:pt>
    <dgm:pt modelId="{A4FCCBA9-DE31-3943-992C-D275868B0AC7}">
      <dgm:prSet/>
      <dgm:spPr/>
      <dgm:t>
        <a:bodyPr/>
        <a:lstStyle/>
        <a:p>
          <a:r>
            <a:rPr lang="en-US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/>
      <dgm:spPr/>
      <dgm:t>
        <a:bodyPr/>
        <a:lstStyle/>
        <a:p>
          <a:r>
            <a:rPr lang="en-US" dirty="0"/>
            <a:t>Find Nearest edges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trend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D31C6364-2737-B243-B443-4C3E759A9481}" type="pres">
      <dgm:prSet presAssocID="{2E04A2AA-3BFE-F043-B714-332EAB5A3F57}" presName="parentLin" presStyleCnt="0"/>
      <dgm:spPr/>
    </dgm:pt>
    <dgm:pt modelId="{12EF9501-49F4-4042-A7A9-09E41EA63F55}" type="pres">
      <dgm:prSet presAssocID="{2E04A2AA-3BFE-F043-B714-332EAB5A3F57}" presName="parentLeftMargin" presStyleLbl="node1" presStyleIdx="0" presStyleCnt="5"/>
      <dgm:spPr/>
    </dgm:pt>
    <dgm:pt modelId="{03E5CB99-57CB-9C4B-A780-0E9A1B1FCD21}" type="pres">
      <dgm:prSet presAssocID="{2E04A2AA-3BFE-F043-B714-332EAB5A3F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DA9F52-77FE-FC4D-A62E-75F3DB2D1C7E}" type="pres">
      <dgm:prSet presAssocID="{2E04A2AA-3BFE-F043-B714-332EAB5A3F57}" presName="negativeSpace" presStyleCnt="0"/>
      <dgm:spPr/>
    </dgm:pt>
    <dgm:pt modelId="{E420654A-4E02-624A-80CD-A4960D6DC362}" type="pres">
      <dgm:prSet presAssocID="{2E04A2AA-3BFE-F043-B714-332EAB5A3F57}" presName="childText" presStyleLbl="conFgAcc1" presStyleIdx="0" presStyleCnt="5">
        <dgm:presLayoutVars>
          <dgm:bulletEnabled val="1"/>
        </dgm:presLayoutVars>
      </dgm:prSet>
      <dgm:spPr/>
    </dgm:pt>
    <dgm:pt modelId="{8D3C4C21-531F-4C4A-A047-45FD140BC39C}" type="pres">
      <dgm:prSet presAssocID="{E5CE601D-7753-FE41-B43E-13FFBC3951D0}" presName="spaceBetweenRectangles" presStyleCnt="0"/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5"/>
      <dgm:spPr/>
    </dgm:pt>
    <dgm:pt modelId="{2F0778EE-72DD-7B4F-9CD4-4AC82E44EAAF}" type="pres">
      <dgm:prSet presAssocID="{A4FCCBA9-DE31-3943-992C-D275868B0A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1" presStyleCnt="5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1" presStyleCnt="5"/>
      <dgm:spPr/>
    </dgm:pt>
    <dgm:pt modelId="{4E353B0E-76AA-524B-9684-EFD678782009}" type="pres">
      <dgm:prSet presAssocID="{BC8BA416-3A9A-6A47-A789-C6F932D56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2" presStyleCnt="5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2" presStyleCnt="5"/>
      <dgm:spPr/>
    </dgm:pt>
    <dgm:pt modelId="{CEBF0C0A-E720-1E4B-9211-7518186DB340}" type="pres">
      <dgm:prSet presAssocID="{84C40CCB-4CAA-BA4D-A258-327D8CA2A1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3" presStyleCnt="5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3" presStyleCnt="5"/>
      <dgm:spPr/>
    </dgm:pt>
    <dgm:pt modelId="{04AE707A-5823-DE4B-B1FB-329E9482B8F9}" type="pres">
      <dgm:prSet presAssocID="{846B3E84-C165-8B4A-BABC-7D7D027B4F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1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F9C4989B-C640-7B45-AC1E-A4235EFBD2D2}" type="presOf" srcId="{2E04A2AA-3BFE-F043-B714-332EAB5A3F57}" destId="{03E5CB99-57CB-9C4B-A780-0E9A1B1FCD21}" srcOrd="1" destOrd="0" presId="urn:microsoft.com/office/officeart/2005/8/layout/list1"/>
    <dgm:cxn modelId="{8DD9B0A6-1C4E-7F4E-8CA2-5690826F64E2}" srcId="{2B5248A9-5DD5-4642-BF72-7A17E294B718}" destId="{84C40CCB-4CAA-BA4D-A258-327D8CA2A124}" srcOrd="3" destOrd="0" parTransId="{BFE24355-DBB9-1E4E-A466-4A374A788358}" sibTransId="{6064E1CB-D1ED-B24D-8CDA-1402CABA5D4E}"/>
    <dgm:cxn modelId="{4CDA80A8-3D40-5144-9C4E-5F02996F2FAC}" type="presOf" srcId="{2E04A2AA-3BFE-F043-B714-332EAB5A3F57}" destId="{12EF9501-49F4-4042-A7A9-09E41EA63F55}" srcOrd="0" destOrd="0" presId="urn:microsoft.com/office/officeart/2005/8/layout/list1"/>
    <dgm:cxn modelId="{C25689A9-8A3C-C145-915E-BBF720D29618}" srcId="{2B5248A9-5DD5-4642-BF72-7A17E294B718}" destId="{2E04A2AA-3BFE-F043-B714-332EAB5A3F57}" srcOrd="0" destOrd="0" parTransId="{F7FF751D-9043-F04E-B172-51B2AC3B25A7}" sibTransId="{E5CE601D-7753-FE41-B43E-13FFBC3951D0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4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2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D4F8650C-E6F6-D248-ADE8-3A64461D0BAE}" type="presParOf" srcId="{9F8BA051-5353-7A49-959B-8EB9E70A0794}" destId="{D31C6364-2737-B243-B443-4C3E759A9481}" srcOrd="0" destOrd="0" presId="urn:microsoft.com/office/officeart/2005/8/layout/list1"/>
    <dgm:cxn modelId="{07CB41BE-F7D3-9347-9343-948ECBC3EF2B}" type="presParOf" srcId="{D31C6364-2737-B243-B443-4C3E759A9481}" destId="{12EF9501-49F4-4042-A7A9-09E41EA63F55}" srcOrd="0" destOrd="0" presId="urn:microsoft.com/office/officeart/2005/8/layout/list1"/>
    <dgm:cxn modelId="{4E565BF2-C791-2D40-A908-B8003D4FB36D}" type="presParOf" srcId="{D31C6364-2737-B243-B443-4C3E759A9481}" destId="{03E5CB99-57CB-9C4B-A780-0E9A1B1FCD21}" srcOrd="1" destOrd="0" presId="urn:microsoft.com/office/officeart/2005/8/layout/list1"/>
    <dgm:cxn modelId="{10FF89B9-D6BF-4B42-A87B-8F92D1BA9B19}" type="presParOf" srcId="{9F8BA051-5353-7A49-959B-8EB9E70A0794}" destId="{6FDA9F52-77FE-FC4D-A62E-75F3DB2D1C7E}" srcOrd="1" destOrd="0" presId="urn:microsoft.com/office/officeart/2005/8/layout/list1"/>
    <dgm:cxn modelId="{186E995D-1B04-3D42-96DE-D5CC50295E41}" type="presParOf" srcId="{9F8BA051-5353-7A49-959B-8EB9E70A0794}" destId="{E420654A-4E02-624A-80CD-A4960D6DC362}" srcOrd="2" destOrd="0" presId="urn:microsoft.com/office/officeart/2005/8/layout/list1"/>
    <dgm:cxn modelId="{F3D3E102-6E87-BF48-AE30-30D80E173BDA}" type="presParOf" srcId="{9F8BA051-5353-7A49-959B-8EB9E70A0794}" destId="{8D3C4C21-531F-4C4A-A047-45FD140BC39C}" srcOrd="3" destOrd="0" presId="urn:microsoft.com/office/officeart/2005/8/layout/list1"/>
    <dgm:cxn modelId="{FEE2722E-E2CC-644D-AF68-65D84A8EB01D}" type="presParOf" srcId="{9F8BA051-5353-7A49-959B-8EB9E70A0794}" destId="{FDC678F7-6760-194D-AE0B-62AA59FEEEB4}" srcOrd="4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5" destOrd="0" presId="urn:microsoft.com/office/officeart/2005/8/layout/list1"/>
    <dgm:cxn modelId="{089DDBE2-C896-C74D-AC72-F92F1F97D172}" type="presParOf" srcId="{9F8BA051-5353-7A49-959B-8EB9E70A0794}" destId="{27053B7F-CFC0-9649-902F-F41DF67167FD}" srcOrd="6" destOrd="0" presId="urn:microsoft.com/office/officeart/2005/8/layout/list1"/>
    <dgm:cxn modelId="{AAAF56E8-B324-1D43-BB75-DE5FDDDAC977}" type="presParOf" srcId="{9F8BA051-5353-7A49-959B-8EB9E70A0794}" destId="{D18D0FAD-FF0C-7E44-82A0-CE0CA29FB288}" srcOrd="7" destOrd="0" presId="urn:microsoft.com/office/officeart/2005/8/layout/list1"/>
    <dgm:cxn modelId="{060911F9-6EA9-8E41-B681-762A9A07C1E1}" type="presParOf" srcId="{9F8BA051-5353-7A49-959B-8EB9E70A0794}" destId="{51CED374-CD6D-1144-BF18-B3FFE82936F9}" srcOrd="8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9" destOrd="0" presId="urn:microsoft.com/office/officeart/2005/8/layout/list1"/>
    <dgm:cxn modelId="{F49330DA-B783-A24B-95FE-B32D449C9E64}" type="presParOf" srcId="{9F8BA051-5353-7A49-959B-8EB9E70A0794}" destId="{C496D8C5-DD84-C24A-8684-88BAEBE98BA0}" srcOrd="10" destOrd="0" presId="urn:microsoft.com/office/officeart/2005/8/layout/list1"/>
    <dgm:cxn modelId="{B3A71735-AA60-D749-814E-E528A3BF3963}" type="presParOf" srcId="{9F8BA051-5353-7A49-959B-8EB9E70A0794}" destId="{E6D0043C-C242-3C4C-A4C8-52822A9F4283}" srcOrd="11" destOrd="0" presId="urn:microsoft.com/office/officeart/2005/8/layout/list1"/>
    <dgm:cxn modelId="{8F4932DB-C4C4-BC46-85B7-FB9C3FCE9E80}" type="presParOf" srcId="{9F8BA051-5353-7A49-959B-8EB9E70A0794}" destId="{0ED27B17-A25C-684A-AAB1-1B80FC33ABF9}" srcOrd="12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13" destOrd="0" presId="urn:microsoft.com/office/officeart/2005/8/layout/list1"/>
    <dgm:cxn modelId="{7055B102-5090-DA46-8FE2-E3D873F5ECD7}" type="presParOf" srcId="{9F8BA051-5353-7A49-959B-8EB9E70A0794}" destId="{2E125013-6B7C-1649-B1C1-723E5BCDAE62}" srcOrd="14" destOrd="0" presId="urn:microsoft.com/office/officeart/2005/8/layout/list1"/>
    <dgm:cxn modelId="{AE08CD41-4651-D444-894E-097E7264D6CE}" type="presParOf" srcId="{9F8BA051-5353-7A49-959B-8EB9E70A0794}" destId="{377E5D20-D643-5843-903F-D29763EFA4A3}" srcOrd="15" destOrd="0" presId="urn:microsoft.com/office/officeart/2005/8/layout/list1"/>
    <dgm:cxn modelId="{FBCB8154-2E5E-6A4C-97A9-E66674122FD4}" type="presParOf" srcId="{9F8BA051-5353-7A49-959B-8EB9E70A0794}" destId="{68F7FD06-530B-2143-B773-BA89ECE4D587}" srcOrd="16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7" destOrd="0" presId="urn:microsoft.com/office/officeart/2005/8/layout/list1"/>
    <dgm:cxn modelId="{454FA263-5D5A-024F-9A3F-35658E8FD4E2}" type="presParOf" srcId="{9F8BA051-5353-7A49-959B-8EB9E70A0794}" destId="{7190E146-0178-A344-B5E2-2EAD21232C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Simplify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0654A-4E02-624A-80CD-A4960D6DC362}">
      <dsp:nvSpPr>
        <dsp:cNvPr id="0" name=""/>
        <dsp:cNvSpPr/>
      </dsp:nvSpPr>
      <dsp:spPr>
        <a:xfrm>
          <a:off x="0" y="146211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5CB99-57CB-9C4B-A780-0E9A1B1FCD21}">
      <dsp:nvSpPr>
        <dsp:cNvPr id="0" name=""/>
        <dsp:cNvSpPr/>
      </dsp:nvSpPr>
      <dsp:spPr>
        <a:xfrm>
          <a:off x="202054" y="127023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dense points</a:t>
          </a:r>
        </a:p>
      </dsp:txBody>
      <dsp:txXfrm>
        <a:off x="220788" y="1288967"/>
        <a:ext cx="2791295" cy="346292"/>
      </dsp:txXfrm>
    </dsp:sp>
    <dsp:sp modelId="{27053B7F-CFC0-9649-902F-F41DF67167FD}">
      <dsp:nvSpPr>
        <dsp:cNvPr id="0" name=""/>
        <dsp:cNvSpPr/>
      </dsp:nvSpPr>
      <dsp:spPr>
        <a:xfrm>
          <a:off x="0" y="205179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185991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Filter noise points</a:t>
          </a:r>
        </a:p>
      </dsp:txBody>
      <dsp:txXfrm>
        <a:off x="220788" y="1878647"/>
        <a:ext cx="2791295" cy="346292"/>
      </dsp:txXfrm>
    </dsp:sp>
    <dsp:sp modelId="{C496D8C5-DD84-C24A-8684-88BAEBE98BA0}">
      <dsp:nvSpPr>
        <dsp:cNvPr id="0" name=""/>
        <dsp:cNvSpPr/>
      </dsp:nvSpPr>
      <dsp:spPr>
        <a:xfrm>
          <a:off x="0" y="264147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244959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Nearest edges as Candidate</a:t>
          </a:r>
        </a:p>
      </dsp:txBody>
      <dsp:txXfrm>
        <a:off x="220788" y="2468327"/>
        <a:ext cx="2791295" cy="346292"/>
      </dsp:txXfrm>
    </dsp:sp>
    <dsp:sp modelId="{2E125013-6B7C-1649-B1C1-723E5BCDAE62}">
      <dsp:nvSpPr>
        <dsp:cNvPr id="0" name=""/>
        <dsp:cNvSpPr/>
      </dsp:nvSpPr>
      <dsp:spPr>
        <a:xfrm>
          <a:off x="0" y="323115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303927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Consider trend</a:t>
          </a:r>
        </a:p>
      </dsp:txBody>
      <dsp:txXfrm>
        <a:off x="220788" y="3058007"/>
        <a:ext cx="2791295" cy="346292"/>
      </dsp:txXfrm>
    </dsp:sp>
    <dsp:sp modelId="{7190E146-0178-A344-B5E2-2EAD21232CCA}">
      <dsp:nvSpPr>
        <dsp:cNvPr id="0" name=""/>
        <dsp:cNvSpPr/>
      </dsp:nvSpPr>
      <dsp:spPr>
        <a:xfrm>
          <a:off x="0" y="3820833"/>
          <a:ext cx="404109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28953"/>
          <a:ext cx="282876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 path</a:t>
          </a:r>
        </a:p>
      </dsp:txBody>
      <dsp:txXfrm>
        <a:off x="220788" y="3647687"/>
        <a:ext cx="279129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3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1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HMM -&gt; Emission Cost -&gt; Transition Cost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5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384BA.8AD625B0" TargetMode="External"/><Relationship Id="rId3" Type="http://schemas.openxmlformats.org/officeDocument/2006/relationships/image" Target="../media/image11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1.png@01D384BA.8AD625B0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elenav/open-source-spec/blob/master/valhalla/resource/pictures/valhalla-tile-level-details.p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hyperlink" Target="https://github.com/Telenav/open-source-spec/blob/master/valhalla/resource/pictures/germany-tiles.png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for Navigation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level data organization affects feature tradeoff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Move data from dictionary to tiles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 boundary at space level, then at tile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Re-build boundary’s connectivity based on geometry and road names/type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48AE-A333-A748-9483-46C902E2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658"/>
            <a:ext cx="4835635" cy="25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6" name="Picture 2" descr="ROAD CLOSED &#10;EVENT IN PROGRESS ">
            <a:extLst>
              <a:ext uri="{FF2B5EF4-FFF2-40B4-BE49-F238E27FC236}">
                <a16:creationId xmlns:a16="http://schemas.microsoft.com/office/drawing/2014/main" id="{B3820281-6080-9941-A60A-6745FE81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9" y="2810595"/>
            <a:ext cx="3641967" cy="2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D73041-B201-B741-98FA-059DE2E9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37" y="2810594"/>
            <a:ext cx="4036359" cy="2427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2DF30-A160-D640-AE72-1C6E049C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060" y="2810594"/>
            <a:ext cx="4148865" cy="24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40A10-3CE3-1545-B0CD-E78AF688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381" y="1083670"/>
            <a:ext cx="4982173" cy="5393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0E2DA-D47E-3E46-9687-10F1F1F9B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7" y="1526340"/>
            <a:ext cx="6277821" cy="42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pPr fontAlgn="base"/>
            <a:r>
              <a:rPr lang="en-US" b="1" dirty="0"/>
              <a:t>What is function </a:t>
            </a:r>
            <a:r>
              <a:rPr lang="en-US" b="1" dirty="0" err="1"/>
              <a:t>class</a:t>
            </a:r>
            <a:r>
              <a:rPr kumimoji="1" lang="en-US" dirty="0" err="1"/>
              <a:t>Edge</a:t>
            </a:r>
            <a:r>
              <a:rPr kumimoji="1" lang="en-US" dirty="0"/>
              <a:t> Count</a:t>
            </a:r>
            <a:endParaRPr lang="en-US" dirty="0"/>
          </a:p>
          <a:p>
            <a:pPr fontAlgn="base"/>
            <a:r>
              <a:rPr kumimoji="1" lang="cs-CZ" dirty="0"/>
              <a:t>38,342,700</a:t>
            </a:r>
            <a:endParaRPr lang="en-US" dirty="0"/>
          </a:p>
          <a:p>
            <a:pPr fontAlgn="base"/>
            <a:r>
              <a:rPr kumimoji="1" lang="en-US" dirty="0"/>
              <a:t>5,384,555</a:t>
            </a:r>
            <a:endParaRPr lang="en-US" dirty="0"/>
          </a:p>
          <a:p>
            <a:pPr fontAlgn="base"/>
            <a:r>
              <a:rPr kumimoji="1" lang="en-US" dirty="0"/>
              <a:t>1,810,361</a:t>
            </a:r>
            <a:endParaRPr lang="en-US" dirty="0"/>
          </a:p>
          <a:p>
            <a:pPr fontAlgn="base"/>
            <a:r>
              <a:rPr kumimoji="1" lang="fi-FI" dirty="0"/>
              <a:t>1,012,161</a:t>
            </a:r>
            <a:endParaRPr lang="en-US" dirty="0"/>
          </a:p>
          <a:p>
            <a:pPr fontAlgn="base"/>
            <a:r>
              <a:rPr kumimoji="1" lang="is-IS" dirty="0"/>
              <a:t>417,404</a:t>
            </a:r>
            <a:endParaRPr lang="en-US" dirty="0"/>
          </a:p>
          <a:p>
            <a:pPr fontAlgn="base"/>
            <a:r>
              <a:rPr kumimoji="1" lang="en-US" dirty="0"/>
              <a:t>46,967,181</a:t>
            </a:r>
            <a:endParaRPr lang="en-US" dirty="0"/>
          </a:p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7ABD4F-4064-A042-B599-8A12578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28095"/>
            <a:ext cx="71151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">
            <a:extLst>
              <a:ext uri="{FF2B5EF4-FFF2-40B4-BE49-F238E27FC236}">
                <a16:creationId xmlns:a16="http://schemas.microsoft.com/office/drawing/2014/main" id="{DE2DE239-BEF4-5C40-A8A2-41A3AF4DC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6362"/>
              </p:ext>
            </p:extLst>
          </p:nvPr>
        </p:nvGraphicFramePr>
        <p:xfrm>
          <a:off x="7115175" y="1623701"/>
          <a:ext cx="5076824" cy="3709110"/>
        </p:xfrm>
        <a:graphic>
          <a:graphicData uri="http://schemas.openxmlformats.org/drawingml/2006/table">
            <a:tbl>
              <a:tblPr/>
              <a:tblGrid>
                <a:gridCol w="1601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FC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cs-CZ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38,342,700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81.63%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5,384,555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11.46%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1,810,361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3.85%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1,012,161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2.15%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2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s-I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417,404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0.889%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94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Total Edge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ＭＳ Ｐゴシック" pitchFamily="34" charset="-128"/>
                          <a:cs typeface="Times New Roman" pitchFamily="18" charset="0"/>
                        </a:rPr>
                        <a:t>46,967,181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9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Prune and Shrink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656F48-F590-1244-A7DD-EDD9D54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649" y="1319043"/>
            <a:ext cx="6889173" cy="545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C13C84-CA37-F248-A838-069F4AEF1E03}"/>
              </a:ext>
            </a:extLst>
          </p:cNvPr>
          <p:cNvSpPr txBox="1">
            <a:spLocks/>
          </p:cNvSpPr>
          <p:nvPr/>
        </p:nvSpPr>
        <p:spPr>
          <a:xfrm>
            <a:off x="8857716" y="888320"/>
            <a:ext cx="2653469" cy="3250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When to promote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3E21F-18B6-7240-9654-94AAAED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47" y="1766649"/>
            <a:ext cx="4235353" cy="376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2653469" cy="325008"/>
          </a:xfrm>
        </p:spPr>
        <p:txBody>
          <a:bodyPr/>
          <a:lstStyle/>
          <a:p>
            <a:r>
              <a:rPr lang="en-US" b="1" dirty="0"/>
              <a:t>Miss best candidate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</p:spTree>
    <p:extLst>
      <p:ext uri="{BB962C8B-B14F-4D97-AF65-F5344CB8AC3E}">
        <p14:creationId xmlns:p14="http://schemas.microsoft.com/office/powerpoint/2010/main" val="542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Partition the graph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By fixed size grid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292536" y="1597372"/>
            <a:ext cx="5292725" cy="4248150"/>
            <a:chOff x="352357" y="1229502"/>
            <a:chExt cx="5292725" cy="4248150"/>
          </a:xfrm>
        </p:grpSpPr>
        <p:pic>
          <p:nvPicPr>
            <p:cNvPr id="19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952" y="3973859"/>
            <a:ext cx="3518821" cy="26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911"/>
            <a:ext cx="12192000" cy="64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050" name="Picture 2" descr="inertial_flow_description">
            <a:extLst>
              <a:ext uri="{FF2B5EF4-FFF2-40B4-BE49-F238E27FC236}">
                <a16:creationId xmlns:a16="http://schemas.microsoft.com/office/drawing/2014/main" id="{8F20F433-29F5-1545-9398-07B951AD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81477"/>
            <a:ext cx="12192000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#1. How to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 is map streaming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4109673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Off-line navigation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b="1" dirty="0"/>
              <a:t>Return to Route</a:t>
            </a:r>
          </a:p>
          <a:p>
            <a:endParaRPr lang="en-US" b="1" dirty="0"/>
          </a:p>
          <a:p>
            <a:r>
              <a:rPr lang="en-US" b="1" dirty="0"/>
              <a:t>Regional Extracts</a:t>
            </a:r>
          </a:p>
          <a:p>
            <a:endParaRPr lang="en-US" dirty="0"/>
          </a:p>
          <a:p>
            <a:r>
              <a:rPr lang="en-US" b="1" dirty="0" err="1"/>
              <a:t>Cacheability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Updateability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31E39-5F9E-8443-A047-615E0D4C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1814343"/>
            <a:ext cx="4631868" cy="45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How to find min-cut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3BEE-F04F-C542-B200-07DAC2DE7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78" y="1305497"/>
            <a:ext cx="9074790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2476658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 side could use different strategy compare with embedded side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qunker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4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6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What/How/Why/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6" y="2010601"/>
            <a:ext cx="3577212" cy="18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64" y="1813154"/>
            <a:ext cx="3144275" cy="258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393" y="1813154"/>
            <a:ext cx="3556585" cy="243964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Noise &amp; Sparseness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11" y="2841287"/>
            <a:ext cx="5553848" cy="228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8761122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528408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23" y="1766649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AF6B7-3B2A-0C46-A6A5-11A586E2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820" y="3376852"/>
            <a:ext cx="23293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85F65-6F55-9546-AE87-E892F0FE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62" y="1428095"/>
            <a:ext cx="4906588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F2AF07-BA3B-1648-B161-946C4938C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15" y="952945"/>
            <a:ext cx="4906588" cy="2257029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4DA052A-39E5-6C44-8054-D6280FC708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4928" r="7318" b="-4"/>
          <a:stretch/>
        </p:blipFill>
        <p:spPr>
          <a:xfrm>
            <a:off x="6339737" y="3904467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96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2CE249-196C-6B4E-93AF-B1EA6EBA70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928" r="7318" b="-4"/>
          <a:stretch/>
        </p:blipFill>
        <p:spPr>
          <a:xfrm>
            <a:off x="5609540" y="1873306"/>
            <a:ext cx="2091690" cy="209169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28282E-4F87-6D4D-8764-FF93D6B3BB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r="5" b="13063"/>
          <a:stretch/>
        </p:blipFill>
        <p:spPr>
          <a:xfrm>
            <a:off x="7729859" y="3609100"/>
            <a:ext cx="2546666" cy="2158760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87058" y="876002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132" name="Left Arrow 13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9440962" y="4108983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141" name="Text Placeholder 5">
            <a:extLst>
              <a:ext uri="{FF2B5EF4-FFF2-40B4-BE49-F238E27FC236}">
                <a16:creationId xmlns:a16="http://schemas.microsoft.com/office/drawing/2014/main" id="{1B691CDB-044C-D449-BD91-ECF9739C3359}"/>
              </a:ext>
            </a:extLst>
          </p:cNvPr>
          <p:cNvSpPr txBox="1">
            <a:spLocks/>
          </p:cNvSpPr>
          <p:nvPr/>
        </p:nvSpPr>
        <p:spPr>
          <a:xfrm>
            <a:off x="9328206" y="6023802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Tile</a:t>
            </a:r>
          </a:p>
        </p:txBody>
      </p:sp>
    </p:spTree>
    <p:extLst>
      <p:ext uri="{BB962C8B-B14F-4D97-AF65-F5344CB8AC3E}">
        <p14:creationId xmlns:p14="http://schemas.microsoft.com/office/powerpoint/2010/main" val="42244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4" grpId="0" animBg="1"/>
      <p:bldP spid="131" grpId="0"/>
      <p:bldP spid="132" grpId="0" animBg="1"/>
      <p:bldP spid="133" grpId="0"/>
      <p:bldP spid="134" grpId="0"/>
      <p:bldP spid="139" grpId="0"/>
      <p:bldP spid="140" grpId="0"/>
      <p:bldP spid="1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Map Matching + HMM &#10;Input: 01, 02, 03, 04, 05 &#10;03 &#10;02 &#10;RI &#10;01 &#10;05 &#10;04 ">
            <a:extLst>
              <a:ext uri="{FF2B5EF4-FFF2-40B4-BE49-F238E27FC236}">
                <a16:creationId xmlns:a16="http://schemas.microsoft.com/office/drawing/2014/main" id="{BA95818F-757C-3A46-91AD-6081521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67" y="0"/>
            <a:ext cx="6096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p Matching + HMM: Candidate Selection &#10;05 &#10;04 &#10;03 &#10;02 &#10;RI &#10;01 ">
            <a:extLst>
              <a:ext uri="{FF2B5EF4-FFF2-40B4-BE49-F238E27FC236}">
                <a16:creationId xmlns:a16="http://schemas.microsoft.com/office/drawing/2014/main" id="{91624374-732A-5740-BD2B-31CB9D72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1" y="3375871"/>
            <a:ext cx="555172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Lifecyle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/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48A1D4-913D-674A-A67C-D1CA96386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587" y="21620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0E85ED09-E9F3-4B28-B14A-11DF49E9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2021250"/>
            <a:ext cx="4280673" cy="4155713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C7969-2D67-C949-97BF-7FF30925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891" y="114819"/>
            <a:ext cx="791110" cy="7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Uber: How to find nearest ride?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271980" y="2504661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nearest element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needed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file size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6" y="181434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2364553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788401" y="317931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Threshold is 4096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count is 1000~2000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file size is 700KB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meta data for query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147238" y="900398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446959" y="2364553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quarterly update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Rely on data vender to keep data’s consistency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5204164" cy="32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 split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3EED4-F0C2-1447-BAF2-F2F003D21D72}"/>
              </a:ext>
            </a:extLst>
          </p:cNvPr>
          <p:cNvGrpSpPr/>
          <p:nvPr/>
        </p:nvGrpSpPr>
        <p:grpSpPr>
          <a:xfrm>
            <a:off x="1025110" y="1577008"/>
            <a:ext cx="9616386" cy="2232991"/>
            <a:chOff x="1568449" y="4439478"/>
            <a:chExt cx="9616386" cy="22329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49391-AAB1-5B4B-A402-66B853FE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49" y="4439478"/>
              <a:ext cx="4569043" cy="223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70070-55A4-ED43-A614-72E930D19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987" y="4439478"/>
              <a:ext cx="4633848" cy="2230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FED63-911F-1D49-9DAC-6772EE1B412E}"/>
                </a:ext>
              </a:extLst>
            </p:cNvPr>
            <p:cNvSpPr txBox="1"/>
            <p:nvPr/>
          </p:nvSpPr>
          <p:spPr>
            <a:xfrm>
              <a:off x="1568449" y="6300229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16Q4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FBE424-094B-F846-B0A1-3886005D79E7}"/>
                </a:ext>
              </a:extLst>
            </p:cNvPr>
            <p:cNvSpPr txBox="1"/>
            <p:nvPr/>
          </p:nvSpPr>
          <p:spPr>
            <a:xfrm>
              <a:off x="6550987" y="630022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17Q1</a:t>
              </a:r>
              <a:endParaRPr lang="en-US" b="1" dirty="0"/>
            </a:p>
          </p:txBody>
        </p:sp>
      </p:grpSp>
      <p:pic>
        <p:nvPicPr>
          <p:cNvPr id="13" name="Picture 1" descr="cid:image001.png@01D384BA.8AD625B0">
            <a:extLst>
              <a:ext uri="{FF2B5EF4-FFF2-40B4-BE49-F238E27FC236}">
                <a16:creationId xmlns:a16="http://schemas.microsoft.com/office/drawing/2014/main" id="{AE577063-7B82-484E-8837-C2C0CC8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87" y="3981585"/>
            <a:ext cx="3977543" cy="2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d:image002.png@01D384BA.8AD625B0">
            <a:extLst>
              <a:ext uri="{FF2B5EF4-FFF2-40B4-BE49-F238E27FC236}">
                <a16:creationId xmlns:a16="http://schemas.microsoft.com/office/drawing/2014/main" id="{97B78513-39AB-9E42-AF1F-A64C15AA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40" y="3981585"/>
            <a:ext cx="4003435" cy="28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86763-0CFD-9F4E-8248-6DD40AD7BBF1}"/>
              </a:ext>
            </a:extLst>
          </p:cNvPr>
          <p:cNvCxnSpPr>
            <a:cxnSpLocks/>
          </p:cNvCxnSpPr>
          <p:nvPr/>
        </p:nvCxnSpPr>
        <p:spPr>
          <a:xfrm>
            <a:off x="5575757" y="5431989"/>
            <a:ext cx="7329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data element stable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 id could be calculated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 Tiles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tile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ingle_cell">
            <a:hlinkClick r:id="rId2"/>
            <a:extLst>
              <a:ext uri="{FF2B5EF4-FFF2-40B4-BE49-F238E27FC236}">
                <a16:creationId xmlns:a16="http://schemas.microsoft.com/office/drawing/2014/main" id="{3FF69948-BF07-A64E-9F5A-C31C3028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" y="1814343"/>
            <a:ext cx="6572470" cy="3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6" y="1357143"/>
            <a:ext cx="3695700" cy="2235200"/>
          </a:xfrm>
          <a:prstGeom prst="rect">
            <a:avLst/>
          </a:prstGeom>
        </p:spPr>
      </p:pic>
      <p:pic>
        <p:nvPicPr>
          <p:cNvPr id="2052" name="Picture 4" descr="single_cell">
            <a:hlinkClick r:id="rId5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1" y="1969604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E88D0-723C-3D4C-990F-B18E55055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91" y="3068566"/>
            <a:ext cx="6477000" cy="248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A7059-5B89-534A-9F0B-1AFD464CE3F3}"/>
              </a:ext>
            </a:extLst>
          </p:cNvPr>
          <p:cNvGrpSpPr/>
          <p:nvPr/>
        </p:nvGrpSpPr>
        <p:grpSpPr>
          <a:xfrm>
            <a:off x="9181001" y="5571566"/>
            <a:ext cx="1913529" cy="881614"/>
            <a:chOff x="2226365" y="4903304"/>
            <a:chExt cx="1913529" cy="8816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4B002F-B6F3-5B49-A01E-FC3B3D16F3B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D02E8DAC-5355-B140-B13A-96C3783C1B9F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8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17233</TotalTime>
  <Words>658</Words>
  <Application>Microsoft Macintosh PowerPoint</Application>
  <PresentationFormat>Widescreen</PresentationFormat>
  <Paragraphs>197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Symbol</vt:lpstr>
      <vt:lpstr>Times New Roman</vt:lpstr>
      <vt:lpstr>TelenavTemplate2016</vt:lpstr>
      <vt:lpstr>Open Source for Navigation</vt:lpstr>
      <vt:lpstr>Story #1. How to organize mapdata for map streaming</vt:lpstr>
      <vt:lpstr>Terminology</vt:lpstr>
      <vt:lpstr>How to store data</vt:lpstr>
      <vt:lpstr>KD split</vt:lpstr>
      <vt:lpstr>KD split</vt:lpstr>
      <vt:lpstr>KD split</vt:lpstr>
      <vt:lpstr>Keep data element stable</vt:lpstr>
      <vt:lpstr>Valhalla Tiles</vt:lpstr>
      <vt:lpstr>Lesson learned</vt:lpstr>
      <vt:lpstr>Story #2 Calculate route consider dynamic information</vt:lpstr>
      <vt:lpstr>Story #2 Calculate route consider dynamic information</vt:lpstr>
      <vt:lpstr>Function class Level promotion</vt:lpstr>
      <vt:lpstr>Function class Level promotion</vt:lpstr>
      <vt:lpstr>Function class Level promotion</vt:lpstr>
      <vt:lpstr>Partition the graph</vt:lpstr>
      <vt:lpstr>How to find min-cut</vt:lpstr>
      <vt:lpstr>How to find min-cut</vt:lpstr>
      <vt:lpstr>How to find min-cut</vt:lpstr>
      <vt:lpstr>How to find min-cut</vt:lpstr>
      <vt:lpstr>Lesson learned</vt:lpstr>
      <vt:lpstr>Story #3 Map Matching when the map data is wrong</vt:lpstr>
      <vt:lpstr>Offline Map Matching</vt:lpstr>
      <vt:lpstr>Offline Map Matching</vt:lpstr>
      <vt:lpstr>Offline Map Matching</vt:lpstr>
      <vt:lpstr>Map Matching logic</vt:lpstr>
      <vt:lpstr>Map Matching logic</vt:lpstr>
      <vt:lpstr>Map Matching logic</vt:lpstr>
      <vt:lpstr>Map Matching logic</vt:lpstr>
      <vt:lpstr>Map Matching logic</vt:lpstr>
      <vt:lpstr>Map Matching logic</vt:lpstr>
      <vt:lpstr>When map is wrong (LYFT’s way)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239</cp:revision>
  <dcterms:created xsi:type="dcterms:W3CDTF">2016-03-10T22:43:14Z</dcterms:created>
  <dcterms:modified xsi:type="dcterms:W3CDTF">2019-04-03T22:34:06Z</dcterms:modified>
</cp:coreProperties>
</file>